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2" r:id="rId3"/>
    <p:sldId id="263" r:id="rId4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1" charset="0"/>
        <a:ea typeface="SimSun" charset="0"/>
        <a:cs typeface="Times New Roman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smNativeData" xmlns:pr="smNativeData" xmlns:p15="http://schemas.microsoft.com/office/powerpoint/2012/main" xmlns:p14="http://schemas.microsoft.com/office/powerpoint/2010/main" xmlns:mc="http://schemas.openxmlformats.org/markup-compatibility/2006" dt="1626074000" val="1032" rev64="64" revOS="3"/>
      <pr:smFileRevision xmlns="smNativeData" xmlns:pr="smNativeData" xmlns:p15="http://schemas.microsoft.com/office/powerpoint/2012/main" xmlns:p14="http://schemas.microsoft.com/office/powerpoint/2010/main" xmlns:mc="http://schemas.openxmlformats.org/markup-compatibility/2006" dt="1626074000" val="0"/>
      <pr:guideOptions xmlns="smNativeData" xmlns:pr="smNativeData" xmlns:p15="http://schemas.microsoft.com/office/powerpoint/2012/main" xmlns:p14="http://schemas.microsoft.com/office/powerpoint/2010/main" xmlns:mc="http://schemas.openxmlformats.org/markup-compatibility/2006" dt="1626074000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" d="100"/>
        <a:sy n="19" d="100"/>
      </p:scale>
      <p:origin x="0" y="0"/>
    </p:cViewPr>
  </p:sorterViewPr>
  <p:notesViewPr>
    <p:cSldViewPr snapToObjects="1" showGuides="1">
      <p:cViewPr>
        <p:scale>
          <a:sx n="101" d="100"/>
          <a:sy n="101" d="100"/>
        </p:scale>
        <p:origin x="855" y="214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Sub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AsAAMgVAACsPwAAoxoAABAAAAAmAAAACAAAAAG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16100" y="3540760"/>
            <a:ext cx="8534400" cy="789305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JnMMwX///8BAAAAAAAAAAAAAAAAAAAAAAAAAAAAAAAAAAAAAAAAAAAAAAACf39/AICAgAPMzMwAwMD/AH9/fwAAAAAAAAAAAAAAAAD///8AAAAAACEAAAAYAAAAFAAAADIdAAA1AgAAzi0AAIkM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45990" y="358775"/>
            <a:ext cx="2700020" cy="16789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14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wzBf///wEAAAAAAAAAAAAAAAAAAAAAAAAAAAAAAAAAAAAAAAAAAJnMMwZ/f38AgICAA8zMzADAwP8Af39/AAAAAAAAAAAAAAAAAAAAAAAAAAAAIQAAABgAAAAUAAAAiwUAABcVAABNRQAAGRUAABAAAAAmAAAACAAAAP//////////MAAAABQAAAAAAAAAAAD//wAAAQAAAP//AAABAA=="/>
              </a:ext>
            </a:extLst>
          </p:cNvSpPr>
          <p:nvPr/>
        </p:nvSpPr>
        <p:spPr>
          <a:xfrm flipV="1">
            <a:off x="901065" y="3428365"/>
            <a:ext cx="10364470" cy="1270"/>
          </a:xfrm>
          <a:prstGeom prst="lin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rPr dirty="0" err="1"/>
              <a:t>OER.DigiChem</a:t>
            </a:r>
            <a:endParaRPr dirty="0"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TUAABsnAABARwAAWSkAABAAAAAmAAAACAAAAAEAAAAAACAAMAAAABQAAAAAAAAANQP//8v8AAD/GP//AecAAA=="/>
              </a:ext>
            </a:extLst>
          </p:cNvSpPr>
          <p:nvPr>
            <p:ph type="sldNum" sz="quarter" idx="12"/>
          </p:nvPr>
        </p:nvSpPr>
        <p:spPr>
          <a:xfrm>
            <a:off x="8738235" y="6356985"/>
            <a:ext cx="2844165" cy="364490"/>
          </a:xfrm>
        </p:spPr>
        <p:txBody>
          <a:bodyPr/>
          <a:lstStyle/>
          <a:p>
            <a:fld id="{1B79FC72-3CF6-2C0A-B8C1-CA5FB28F4E9F}" type="slidenum">
              <a:t>‹Nr.›</a:t>
            </a:fld>
            <a:endParaRPr dirty="0"/>
          </a:p>
        </p:txBody>
      </p:sp>
      <p:sp>
        <p:nvSpPr>
          <p:cNvPr id="7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g24vaYzW7z8AAAAAAADwvwAAAAAAAOA/AAAAAAAA4D8AAAAAAADgPwAAAAAAAOA/AAAAAAAA4D8AAAAAAADgPwAAAAAAAOA/AAAAAAAA4D8CAAAAjAAAAAEAAAAAAAAAmcwzDv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wAAAAEAAAAAAAAAAAAAAAAAAAAAAAAAAAAAAAAAAAAAAAAAAAAAAAJ/f38AAAAAA8zMzADAwP8Af39/AAAAAAAAAAAAAAAAAAAAAAAAAAAAIQAAABgAAAAUAAAACQsAAPYQAACtRQAAJBcAABAAAAAmAAAACAAAAAGBAAB/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gwAAAYYAACtRQAAaiA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rPr dirty="0" err="1"/>
              <a:t>OER.DigiChem</a:t>
            </a:r>
            <a:endParaRPr dirty="0"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1EA8C53-1D8C-BF7A-C252-EB2FC21C34BE}" type="slidenum">
              <a:t>‹Nr.›</a:t>
            </a:fld>
            <a:endParaRPr dirty="0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MADAAB8EQAAowwAAOok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42260"/>
            <a:ext cx="1444625" cy="31584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g24vaYzW7z8AAAAAAADwvwAAAAAAAOA/AAAAAAAA4D8AAAAAAADgPwAAAAAAAOA/AAAAAAAA4D8AAAAAAADgPwAAAAAAAOA/AAAAAAAA4D8CAAAAjAAAAAEAAAAAAAAAmcwzDv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wAAAAEAAAAAAAAAAAAAAAAAAAAAAAAAAAAAAAAAAAAAAAAAAAAAAAJ/f38AAAAAA8zMzADAwP8Af39/AAAAAAAAAAAAAAAAAAAAAAAAAAAAIQAAABgAAAAUAAAACQsAAPYQAACtRQAAJBcAABAAAAAmAAAACAAAAAGBAAB/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gwAAAYYAACtRQAAaiA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480A6544-0AA5-5F93-EBB2-FCC62BFC1DA9}" type="datetime1">
              <a:t>07.08.2022</a:t>
            </a:fld>
            <a:endParaRPr dirty="0"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FA66AD0-9ED2-F39C-9C1E-68C924506A3D}" type="slidenum">
              <a:t>‹Nr.›</a:t>
            </a:fld>
            <a:endParaRPr dirty="0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7Z+Kr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MADAAB8EQAApAwAAOwk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5260" cy="31597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g24vaYzW7z8AAAAAAADwvwAAAAAAAOA/AAAAAAAA4D8AAAAAAADgPwAAAAAAAOA/AAAAAAAA4D8AAAAAAADgPwAAAAAAAOA/AAAAAAAA4D8CAAAAjAAAAAEAAAAAAAAAmcwzDv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wAAAAEAAAAAAAAAAAAAAAAAAAAAAAAAAAAAAAAAAAAAAAAAAAAAAAJ/f38AAAAAA8zMzADAwP8Af39/AAAAAAAAAAAAAAAAAAAAAAAAAAAAIQAAABgAAAAUAAAACQsAAPYQAACtRQAAJBcAABAAAAAmAAAACAAAAAGBAAB/ACAAMAAAABQAAAAAAAAA3Qf//yP4AACbSv//ZbUAAA=="/>
              </a:ext>
            </a:extLst>
          </p:cNvSpPr>
          <p:nvPr>
            <p:ph type="title"/>
          </p:nvPr>
        </p:nvSpPr>
        <p:spPr>
          <a:xfrm>
            <a:off x="1793875" y="2757170"/>
            <a:ext cx="9532620" cy="1004570"/>
          </a:xfrm>
          <a:prstGeom prst="roundRect">
            <a:avLst>
              <a:gd name="adj" fmla="val 49747"/>
            </a:avLst>
          </a:prstGeom>
          <a:solidFill>
            <a:schemeClr val="hlink"/>
          </a:solidFill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gwAAAYYAACtRQAAaiA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053590" y="3905250"/>
            <a:ext cx="9272905" cy="1363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B2A1831-7FD6-7FEE-9892-89BB56DC6EDC}" type="datetime1">
              <a:t>07.08.2022</a:t>
            </a:fld>
            <a:endParaRPr dirty="0"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76CDBED4-9A9B-9848-D575-6C1DF03B2339}" type="slidenum">
              <a:t>‹Nr.›</a:t>
            </a:fld>
            <a:endParaRPr dirty="0"/>
          </a:p>
        </p:txBody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MADAAB8EQAApQwAAO8k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42260"/>
            <a:ext cx="1445895" cy="31616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LABAAAiQA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DhJA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yYAANgJAABAR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FA9A36B-2582-FC55-CC11-D300ED5F3A86}" type="datetime1">
              <a:t>07.08.2022</a:t>
            </a:fld>
            <a:endParaRPr dirty="0"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89B1F29-67C5-CEE9-8B23-91BC516D7DC4}" type="slidenum">
              <a:t>‹Nr.›</a:t>
            </a:fld>
            <a:endParaRPr dirty="0"/>
          </a:p>
        </p:txBody>
      </p:sp>
      <p:sp>
        <p:nvSpPr>
          <p:cNvPr id="7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EcBAAApPQ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07645"/>
            <a:ext cx="9333230" cy="1209675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HEJAADjJAAAYQ0AABAAAAAmAAAACAAAAIGQAAAAAAAAMAAAABQAAAAAAAAAAAD//wAAAQAAAP//AAABAA==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GENAADjJ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C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HEJAABARwAAYQ0AABAAAAAmAAAACAAAAIGQAAAAAAAAMAAAABQAAAAAAAAAAAD//wAAAQAAAP//AAABAA=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GENAABARwAAsCUAABAAAAAmAAAACAAAAAGAAAAAAAAAMAAAABQAAAAAAAAAAAD//wAAAQAAAP//AAABAA=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5D95EE9A-D4B0-C018-FE2D-224DA0630877}" type="datetime1">
              <a:t>07.08.2022</a:t>
            </a:fld>
            <a:endParaRPr dirty="0"/>
          </a:p>
        </p:txBody>
      </p:sp>
      <p:sp>
        <p:nvSpPr>
          <p:cNvPr id="8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893C126-68A5-C637-EB2B-9E628F651DCB}" type="slidenum">
              <a:t>‹Nr.›</a:t>
            </a:fld>
            <a:endParaRPr dirty="0"/>
          </a:p>
        </p:txBody>
      </p:sp>
      <p:sp>
        <p:nvSpPr>
          <p:cNvPr id="9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10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MAALABAAAiQAAAuAgAABAAAAAmAAAACAAAAAEAAAAAAAAAMAAAABQAAAAAAAAAAAD//wAAAQAAAP//AAABAA=="/>
              </a:ext>
            </a:extLst>
          </p:cNvSpPr>
          <p:nvPr>
            <p:ph type="title"/>
          </p:nvPr>
        </p:nvSpPr>
        <p:spPr>
          <a:xfrm>
            <a:off x="608965" y="274320"/>
            <a:ext cx="9816465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hRAT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6EDC7F1E-5083-8989-CD64-A6DC312A3BF3}" type="datetime1">
              <a:t>07.08.2022</a:t>
            </a:fld>
            <a:endParaRPr dirty="0"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6CC7115A-1481-92E7-CF7F-E2B25F3139B7}" type="slidenum">
              <a:t>‹Nr.›</a:t>
            </a:fld>
            <a:endParaRPr dirty="0"/>
          </a:p>
        </p:txBody>
      </p:sp>
      <p:sp>
        <p:nvSpPr>
          <p:cNvPr id="5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6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AAAAAAAA8D8AAAAAAADwvwAAAAAAAOA/AAAAAAAA4D8AAAAAAADgPwAAAAAAAOA/AAAAAAAA4D8AAAAAAADgPwAAAAAAAOA/AAAAAAAA4D8CAAAAjAAAAAEAAAAAAAAAmcwzD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AAAAAJ/f38AAAAAA8zMzADAwP8Af39/AAAAAAAAAAAAAAAAAAAAAAAAAAAAIQAAABgAAAAUAAAAwAMAAK4BAABtHAAATAUAABAAAAAmAAAACAAAAAGBAAB/ACAAMAAAABQAAAAAAAAA/gr//wL1AAD8Sv//BLUA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58801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x0AAC4GAABAR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766945" y="1004570"/>
            <a:ext cx="6815455" cy="51219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C4GAABtH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1004570"/>
            <a:ext cx="4011295" cy="5121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11EB62B0-FEFC-BE94-B253-08C12C1D445D}" type="datetime1">
              <a:t>07.08.2022</a:t>
            </a:fld>
            <a:endParaRPr dirty="0"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1457877F-31F9-0271-B7EF-C724C9A14192}" type="slidenum">
              <a:t>‹Nr.›</a:t>
            </a:fld>
            <a:endParaRPr dirty="0"/>
          </a:p>
        </p:txBody>
      </p:sp>
      <p:sp>
        <p:nvSpPr>
          <p:cNvPr id="7" name="Line1"/>
          <p:cNvSpPr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CgAAAA0AAAAAkAAAAEgAAACQAAAASAAAAAAAAAAAAAAAAg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BAAAAAAAAAJnMMw08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Z/f38AAAAAA8zMzADAwP8Af39/AAAAAAAAAAAAAAAAAAAAAAAAAAAAIQAAABgAAAAUAAAAvgMAAGYmAAA+RwAAaCYAABAAAAAmAAAACAAAAP//////////MAAAABQAAAAAAAAAAAD//wAAAQAAAP//AAABAA=="/>
              </a:ext>
            </a:extLst>
          </p:cNvSpPr>
          <p:nvPr/>
        </p:nvSpPr>
        <p:spPr>
          <a:xfrm flipV="1">
            <a:off x="608330" y="6242050"/>
            <a:ext cx="10972800" cy="127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sp>
      <p:pic>
        <p:nvPicPr>
          <p:cNvPr id="8" name="Picture2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AE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AAAAAAAA8D8AAAAAAADwvwAAAAAAAOA/AAAAAAAA4D8AAAAAAADgPwAAAAAAAOA/AAAAAAAA4D8AAAAAAADgPwAAAAAAAOA/AAAAAAAA4D8CAAAAjAAAAAEAAAAAAAAAmcwzDf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EAAAAAAAAAAAAAAAAAAAAAAAAAAAAAAAAAAAAAAAAAAAAAAAJ/f38AAAAAA8zMzADAwP8Af39/AAAAAAAAAAAAAAAAAAAAAAAAAAAAIQAAABgAAAAUAAAAsw4AAHUeAACzOwAABCEAABAAAAAmAAAACAAAAAGBAAB/ACAAMAAAABQAAAAAAAAARAT//7z7AAD8Sv//BLUAAA=="/>
              </a:ext>
            </a:extLst>
          </p:cNvSpPr>
          <p:nvPr>
            <p:ph type="title"/>
          </p:nvPr>
        </p:nvSpPr>
        <p:spPr>
          <a:xfrm>
            <a:off x="2389505" y="4951095"/>
            <a:ext cx="7315200" cy="41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BECAACzOwAABB4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389505" y="335915"/>
            <a:ext cx="7315200" cy="454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AQhAACzOwAA9i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788F1383-CD95-DAE5-DB37-3BB05D792D6E}" type="datetime1">
              <a:t>07.08.2022</a:t>
            </a:fld>
            <a:endParaRPr dirty="0"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AAAAAAAACAAMAAAABQAAAAAAAAAdwn//4n2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4B8B23A5-EBA6-DED5-E833-1D806D7D1E48}" type="slidenum">
              <a:t>‹Nr.›</a:t>
            </a:fld>
            <a:endParaRPr dirty="0"/>
          </a:p>
        </p:txBody>
      </p:sp>
      <p:pic>
        <p:nvPicPr>
          <p:cNvPr id="7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CJAAABHAQAAQEcAALMF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425430" y="207645"/>
            <a:ext cx="1156970" cy="718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8_kOvrYBMAAAAlAAAAEQAAAC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zrYp7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1NTQX///8BAAAAAAAAAAAAAAAAAAAAAAAAAAAAAAAAAAAAAAAAAAAAAAACf39/AICAgAPMzMwAwMD/AH9/fwAAAAAAAAAAAAAAAAD///8AAAAAACEAAAAYAAAAFAAAAAEAAAC5////AUsAAHYqAAAQAAAAJgAAAAgAAAD//////////zAAAAAUAAAAAAAAAAAA//8AAAEAAAD//wAAAQA="/>
              </a:ext>
            </a:extLst>
          </p:cNvPicPr>
          <p:nvPr/>
        </p:nvPicPr>
        <p:blipFill>
          <a:blip r:embed="rId11"/>
          <a:stretch>
            <a:fillRect/>
          </a:stretch>
        </p:blipFill>
        <p:spPr>
          <a:xfrm>
            <a:off x="635" y="-45085"/>
            <a:ext cx="12192000" cy="69475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IMfAAD//8EB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A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IMfAAD//8EB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AuthorArea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IOfAAD//+EBMAAAABQAAAAAAAAANQP//8v8AAD/GP//AecA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165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dirty="0" err="1"/>
              <a:t>OER.DigiChem</a:t>
            </a:r>
            <a:endParaRPr dirty="0"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VEEAABsnAABARwAAWSkAABAAAAAmAAAACAAAAIOfAAD//+EBMAAAABQAAAAAAAAAdwn//4n2AAD/GP//AecAAA=="/>
              </a:ext>
            </a:extLst>
          </p:cNvSpPr>
          <p:nvPr>
            <p:ph type="sldNum" sz="quarter" idx="4"/>
          </p:nvPr>
        </p:nvSpPr>
        <p:spPr>
          <a:xfrm>
            <a:off x="10619740" y="6356985"/>
            <a:ext cx="962660" cy="3644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A03645-0BE6-F5C0-A818-FD9578565EA8}" type="slidenum"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1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AAAAA0AAAAAkAAAAEgAAACQAAAASAAAAAAAAAABAAAAAAAAAAEAAABQAAAAAAAAAAAA4D8AAAAAAADgPwAAAAAAAOA/AAAAAAAA4D8AAAAAAADgPwAAAAAAAOA/AAAAAAAA4D8AAAAAAADgPwAAAAAAAOA/AAAAAAAA4D8CAAAAjAAAAAAAAAAAAAAAmcwz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jAUAAHkOAABMRQAASBQAAA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01700" y="2352675"/>
            <a:ext cx="10363200" cy="944245"/>
          </a:xfrm>
        </p:spPr>
        <p:txBody>
          <a:bodyPr/>
          <a:lstStyle/>
          <a:p>
            <a:r>
              <a:rPr lang="de-DE" dirty="0"/>
              <a:t>Birch-Reduktion</a:t>
            </a:r>
            <a:endParaRPr lang="de-de" dirty="0"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TUAABsnAABARwAAWSkAABAAAAAmAAAACAAAAAAAAAAAACAAMAAAABQAAAAAAAAANQP//8v8AAD/GP//AecA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2D012BCB-85C0-54DD-8EB9-738865F77826}" type="slidenum">
              <a:t>1</a:t>
            </a:fld>
            <a:endParaRPr dirty="0"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="smNativeData" xmlns:pr="smNativeData" xmlns:p15="http://schemas.microsoft.com/office/powerpoint/2012/main" xmlns:p14="http://schemas.microsoft.com/office/powerpoint/2010/main" xmlns:mc="http://schemas.openxmlformats.org/markup-compatibility/2006" val="SMDATA_16_kOvrYBMAAAAlAAAAZQAAAA0AAAAAkAAAAEgAAACQAAAASAAAAAAAAAABAAAAAAAAAAEAAABQAAAAhbacS3FV1T8AAAAAAADwv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AAAAAAAAAAAAAAAAAAAAAAAAAAAAAAAAAAAAAAAAAAAJ/f38AAAAAA8zMzADAwP8Af39/AAAAAAAAAAAAAAAAAAAAAAAAAAAAIQAAABgAAAAUAAAAwAMAABsnAAA/FQAAWSkAABAAAAAmAAAACAAAAAAAAAAAACAAMAAAABQAAAAAAAAANQP//8v8AAD/GP//AecA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r>
              <a:rPr dirty="0"/>
              <a:t>OER.DigiChem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82FB4-6B03-4D78-81E2-B16957BB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Birch-Reduktion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571A256-8EE7-4EF5-B40B-81F7BF15A5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de-DE" dirty="0"/>
              <a:t>OER.DigiChem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59A834-A2C7-46EA-AEBF-5697B7A8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115A-1481-92E7-CF7F-E2B25F3139B7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11E537E-5709-4856-83A6-93DD556D95C4}"/>
              </a:ext>
            </a:extLst>
          </p:cNvPr>
          <p:cNvSpPr txBox="1"/>
          <p:nvPr/>
        </p:nvSpPr>
        <p:spPr>
          <a:xfrm>
            <a:off x="1001395" y="1417320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Mechanismus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0666570-EE0D-4948-8352-598C10503958}"/>
              </a:ext>
            </a:extLst>
          </p:cNvPr>
          <p:cNvSpPr/>
          <p:nvPr/>
        </p:nvSpPr>
        <p:spPr>
          <a:xfrm>
            <a:off x="1144904" y="2118246"/>
            <a:ext cx="10045700" cy="38747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B8A30-301E-407F-B374-276909A3C303}"/>
              </a:ext>
            </a:extLst>
          </p:cNvPr>
          <p:cNvSpPr txBox="1"/>
          <p:nvPr/>
        </p:nvSpPr>
        <p:spPr>
          <a:xfrm>
            <a:off x="6167755" y="19405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8A98629-2C1E-4B05-BBF8-8EF4A781FCDE}"/>
              </a:ext>
            </a:extLst>
          </p:cNvPr>
          <p:cNvSpPr txBox="1"/>
          <p:nvPr/>
        </p:nvSpPr>
        <p:spPr>
          <a:xfrm>
            <a:off x="3453765" y="5993016"/>
            <a:ext cx="81625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Quelle: T. Laue, A. Plagens, </a:t>
            </a:r>
            <a:r>
              <a:rPr lang="de-DE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Namen- und Schlagwort-Reaktionen der Organischen Chemie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Vieweg+Teubner Verlag; Imprint, Wiesbaden, </a:t>
            </a:r>
            <a:r>
              <a:rPr lang="de-DE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1994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1100" dirty="0"/>
          </a:p>
        </p:txBody>
      </p:sp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4F611B73-06E8-06D6-2C14-775284E65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064866"/>
              </p:ext>
            </p:extLst>
          </p:nvPr>
        </p:nvGraphicFramePr>
        <p:xfrm>
          <a:off x="1513086" y="3337208"/>
          <a:ext cx="9309337" cy="1436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389966" imgH="831561" progId="ChemDraw.Document.6.0">
                  <p:embed/>
                </p:oleObj>
              </mc:Choice>
              <mc:Fallback>
                <p:oleObj name="CS ChemDraw Drawing" r:id="rId2" imgW="5389966" imgH="8315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13086" y="3337208"/>
                        <a:ext cx="9309337" cy="1436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969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70485-0F27-33AD-23BC-A470661B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682" y="1850390"/>
            <a:ext cx="9816465" cy="1143000"/>
          </a:xfrm>
        </p:spPr>
        <p:txBody>
          <a:bodyPr/>
          <a:lstStyle/>
          <a:p>
            <a:r>
              <a:rPr lang="de-DE" dirty="0"/>
              <a:t>Beispiel für Farbverläufe</a:t>
            </a:r>
          </a:p>
        </p:txBody>
      </p:sp>
      <p:sp useBgFill="1">
        <p:nvSpPr>
          <p:cNvPr id="3" name="Datumsplatzhalter 2">
            <a:extLst>
              <a:ext uri="{FF2B5EF4-FFF2-40B4-BE49-F238E27FC236}">
                <a16:creationId xmlns:a16="http://schemas.microsoft.com/office/drawing/2014/main" id="{1C3F817F-67AC-68D8-CBBA-CE6599D833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EDC7F1E-5083-8989-CD64-A6DC312A3BF3}" type="datetime1">
              <a:rPr lang="de-DE" smtClean="0"/>
              <a:t>07.08.2022</a:t>
            </a:fld>
            <a:endParaRPr lang="de-DE" dirty="0"/>
          </a:p>
        </p:txBody>
      </p:sp>
      <p:sp useBgFill="1">
        <p:nvSpPr>
          <p:cNvPr id="4" name="Foliennummernplatzhalter 3">
            <a:extLst>
              <a:ext uri="{FF2B5EF4-FFF2-40B4-BE49-F238E27FC236}">
                <a16:creationId xmlns:a16="http://schemas.microsoft.com/office/drawing/2014/main" id="{D4FE62CE-AA87-9A33-96E9-B6D36D93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115A-1481-92E7-CF7F-E2B25F3139B7}" type="slidenum">
              <a:rPr lang="de-DE" smtClean="0"/>
              <a:t>3</a:t>
            </a:fld>
            <a:endParaRPr lang="de-DE" dirty="0"/>
          </a:p>
        </p:txBody>
      </p:sp>
      <p:pic>
        <p:nvPicPr>
          <p:cNvPr id="6" name="Grafik 5" descr="Ein Bild, das Text, Schild, ClipArt, Vektorgrafiken enthält.&#10;&#10;Automatisch generierte Beschreibung">
            <a:extLst>
              <a:ext uri="{FF2B5EF4-FFF2-40B4-BE49-F238E27FC236}">
                <a16:creationId xmlns:a16="http://schemas.microsoft.com/office/drawing/2014/main" id="{E884917D-5ADA-6F69-4DE5-947F416FE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38" y="200025"/>
            <a:ext cx="1153987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043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33"/>
      </a:accent1>
      <a:accent2>
        <a:srgbClr val="99CC33"/>
      </a:accent2>
      <a:accent3>
        <a:srgbClr val="99CC33"/>
      </a:accent3>
      <a:accent4>
        <a:srgbClr val="99CC33"/>
      </a:accent4>
      <a:accent5>
        <a:srgbClr val="99CC33"/>
      </a:accent5>
      <a:accent6>
        <a:srgbClr val="99CC33"/>
      </a:accent6>
      <a:hlink>
        <a:srgbClr val="99CC33"/>
      </a:hlink>
      <a:folHlink>
        <a:srgbClr val="99CC33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33"/>
        </a:accent1>
        <a:accent2>
          <a:srgbClr val="99CC33"/>
        </a:accent2>
        <a:accent3>
          <a:srgbClr val="99CC33"/>
        </a:accent3>
        <a:accent4>
          <a:srgbClr val="99CC33"/>
        </a:accent4>
        <a:accent5>
          <a:srgbClr val="99CC33"/>
        </a:accent5>
        <a:accent6>
          <a:srgbClr val="99CC33"/>
        </a:accent6>
        <a:hlink>
          <a:srgbClr val="99CC33"/>
        </a:hlink>
        <a:folHlink>
          <a:srgbClr val="99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82585"/>
        </a:accent1>
        <a:accent2>
          <a:srgbClr val="B82585"/>
        </a:accent2>
        <a:accent3>
          <a:srgbClr val="B82585"/>
        </a:accent3>
        <a:accent4>
          <a:srgbClr val="B82585"/>
        </a:accent4>
        <a:accent5>
          <a:srgbClr val="B82585"/>
        </a:accent5>
        <a:accent6>
          <a:srgbClr val="B82585"/>
        </a:accent6>
        <a:hlink>
          <a:srgbClr val="B82585"/>
        </a:hlink>
        <a:folHlink>
          <a:srgbClr val="B82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D4D4D"/>
        </a:accent1>
        <a:accent2>
          <a:srgbClr val="4D4D4D"/>
        </a:accent2>
        <a:accent3>
          <a:srgbClr val="4D4D4D"/>
        </a:accent3>
        <a:accent4>
          <a:srgbClr val="4D4D4D"/>
        </a:accent4>
        <a:accent5>
          <a:srgbClr val="4D4D4D"/>
        </a:accent5>
        <a:accent6>
          <a:srgbClr val="4D4D4D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AB5"/>
        </a:accent1>
        <a:accent2>
          <a:srgbClr val="006AB5"/>
        </a:accent2>
        <a:accent3>
          <a:srgbClr val="006AB5"/>
        </a:accent3>
        <a:accent4>
          <a:srgbClr val="006AB5"/>
        </a:accent4>
        <a:accent5>
          <a:srgbClr val="006AB5"/>
        </a:accent5>
        <a:accent6>
          <a:srgbClr val="006AB5"/>
        </a:accent6>
        <a:hlink>
          <a:srgbClr val="006AB5"/>
        </a:hlink>
        <a:folHlink>
          <a:srgbClr val="006A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33"/>
        </a:accent1>
        <a:accent2>
          <a:srgbClr val="99CC33"/>
        </a:accent2>
        <a:accent3>
          <a:srgbClr val="99CC33"/>
        </a:accent3>
        <a:accent4>
          <a:srgbClr val="99CC33"/>
        </a:accent4>
        <a:accent5>
          <a:srgbClr val="99CC33"/>
        </a:accent5>
        <a:accent6>
          <a:srgbClr val="99CC33"/>
        </a:accent6>
        <a:hlink>
          <a:srgbClr val="99CC33"/>
        </a:hlink>
        <a:folHlink>
          <a:srgbClr val="99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2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82585"/>
    </a:accent1>
    <a:accent2>
      <a:srgbClr val="B82585"/>
    </a:accent2>
    <a:accent3>
      <a:srgbClr val="B82585"/>
    </a:accent3>
    <a:accent4>
      <a:srgbClr val="B82585"/>
    </a:accent4>
    <a:accent5>
      <a:srgbClr val="B82585"/>
    </a:accent5>
    <a:accent6>
      <a:srgbClr val="B82585"/>
    </a:accent6>
    <a:hlink>
      <a:srgbClr val="B82585"/>
    </a:hlink>
    <a:folHlink>
      <a:srgbClr val="B82585"/>
    </a:folHlink>
  </a:clrScheme>
</a:themeOverride>
</file>

<file path=ppt/theme/themeOverride3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4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5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6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7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8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ppt/theme/themeOverride9.xml><?xml version="1.0" encoding="utf-8"?>
<a:themeOverride xmlns:a="http://schemas.openxmlformats.org/drawingml/2006/main">
  <a:clrScheme name="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4D4D4D"/>
    </a:accent1>
    <a:accent2>
      <a:srgbClr val="4D4D4D"/>
    </a:accent2>
    <a:accent3>
      <a:srgbClr val="4D4D4D"/>
    </a:accent3>
    <a:accent4>
      <a:srgbClr val="4D4D4D"/>
    </a:accent4>
    <a:accent5>
      <a:srgbClr val="4D4D4D"/>
    </a:accent5>
    <a:accent6>
      <a:srgbClr val="4D4D4D"/>
    </a:accent6>
    <a:hlink>
      <a:srgbClr val="4D4D4D"/>
    </a:hlink>
    <a:folHlink>
      <a:srgbClr val="4D4D4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Breitbild</PresentationFormat>
  <Paragraphs>11</Paragraphs>
  <Slides>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Calibri</vt:lpstr>
      <vt:lpstr>Presentation</vt:lpstr>
      <vt:lpstr>CS ChemDraw Drawing</vt:lpstr>
      <vt:lpstr>Birch-Reduktion</vt:lpstr>
      <vt:lpstr>Birch-Reduktion</vt:lpstr>
      <vt:lpstr>Beispiel für Farbverläufe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Aufbaue eines Versuchsprotokolls</dc:title>
  <dc:subject/>
  <dc:creator>OER.DigiChem</dc:creator>
  <cp:keywords/>
  <dc:description/>
  <cp:lastModifiedBy>Laura Richter</cp:lastModifiedBy>
  <cp:revision>15</cp:revision>
  <dcterms:created xsi:type="dcterms:W3CDTF">2021-05-12T11:08:00Z</dcterms:created>
  <dcterms:modified xsi:type="dcterms:W3CDTF">2022-08-07T14:01:05Z</dcterms:modified>
</cp:coreProperties>
</file>